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37"/>
  </p:notesMasterIdLst>
  <p:sldIdLst>
    <p:sldId id="256" r:id="rId2"/>
    <p:sldId id="328" r:id="rId3"/>
    <p:sldId id="329" r:id="rId4"/>
    <p:sldId id="305" r:id="rId5"/>
    <p:sldId id="298" r:id="rId6"/>
    <p:sldId id="307" r:id="rId7"/>
    <p:sldId id="308" r:id="rId8"/>
    <p:sldId id="310" r:id="rId9"/>
    <p:sldId id="311" r:id="rId10"/>
    <p:sldId id="312" r:id="rId11"/>
    <p:sldId id="313" r:id="rId12"/>
    <p:sldId id="314" r:id="rId13"/>
    <p:sldId id="326" r:id="rId14"/>
    <p:sldId id="316" r:id="rId15"/>
    <p:sldId id="317" r:id="rId16"/>
    <p:sldId id="324" r:id="rId17"/>
    <p:sldId id="319" r:id="rId18"/>
    <p:sldId id="320" r:id="rId19"/>
    <p:sldId id="321" r:id="rId20"/>
    <p:sldId id="322" r:id="rId21"/>
    <p:sldId id="323" r:id="rId22"/>
    <p:sldId id="325" r:id="rId23"/>
    <p:sldId id="299" r:id="rId24"/>
    <p:sldId id="300" r:id="rId25"/>
    <p:sldId id="327" r:id="rId26"/>
    <p:sldId id="276" r:id="rId27"/>
    <p:sldId id="292" r:id="rId28"/>
    <p:sldId id="293" r:id="rId29"/>
    <p:sldId id="294" r:id="rId30"/>
    <p:sldId id="286" r:id="rId31"/>
    <p:sldId id="301" r:id="rId32"/>
    <p:sldId id="302" r:id="rId33"/>
    <p:sldId id="295" r:id="rId34"/>
    <p:sldId id="296" r:id="rId35"/>
    <p:sldId id="285" r:id="rId36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A8ED7-6DEC-47F0-92C1-CE1C8076273C}" type="datetimeFigureOut">
              <a:rPr lang="it-IT" smtClean="0"/>
              <a:t>10/11/2015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7B3-A557-44FD-B479-F85CD81B88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40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7B3-A557-44FD-B479-F85CD81B88C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7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64B7-DB0A-47CC-8882-B87DF991D9F1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C2CB-80ED-4000-96BF-A7FC94160E02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0122-9FF1-4846-9AAC-8E7AFE40F59F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1DB0E-5606-4FDB-8CA0-96B6168F3847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DE978-C2C7-4FAC-B74D-A6AB0A77F0B2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D0C5-B847-44B5-BF08-4A061E75694B}" type="datetime1">
              <a:rPr lang="it-IT" smtClean="0"/>
              <a:t>10/11/2015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8743-2B15-40DD-8827-E35BC7ACC7BB}" type="datetime1">
              <a:rPr lang="it-IT" smtClean="0"/>
              <a:t>10/11/2015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D0A4A-4897-45E2-B44C-9D695A51ACC1}" type="datetime1">
              <a:rPr lang="it-IT" smtClean="0"/>
              <a:t>10/11/2015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36594-F1B3-4194-86C9-35EAB2B5E628}" type="datetime1">
              <a:rPr lang="it-IT" smtClean="0"/>
              <a:t>10/11/2015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0BC6-8F38-4F0D-99B7-02264812EF12}" type="datetime1">
              <a:rPr lang="it-IT" smtClean="0"/>
              <a:t>10/11/2015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64E-9A12-4E33-BB0F-035C471A0A74}" type="datetime1">
              <a:rPr lang="it-IT" smtClean="0"/>
              <a:t>10/11/2015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E524E2A-134B-4AE2-8825-2768A102125B}" type="datetime1">
              <a:rPr lang="it-IT" smtClean="0"/>
              <a:t>10/11/2015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Eurosofia: Offerta formativa 2015/2016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037877F-B5EE-4B07-A251-A459678E40A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labuonascuola@unipegaso.i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egreteria@eurosofia.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sofia.it/" TargetMode="External"/><Relationship Id="rId2" Type="http://schemas.openxmlformats.org/officeDocument/2006/relationships/hyperlink" Target="mailto:segreteria@eurosofia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350084" y="2683304"/>
            <a:ext cx="81266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latin typeface="Cambria" panose="02040503050406030204" pitchFamily="18" charset="0"/>
                <a:ea typeface="+mj-ea"/>
                <a:cs typeface="Aharoni" panose="02010803020104030203" pitchFamily="2" charset="-79"/>
              </a:rPr>
              <a:t>GUIDA </a:t>
            </a:r>
          </a:p>
          <a:p>
            <a:pPr algn="ctr"/>
            <a:r>
              <a:rPr lang="it-IT" sz="4000" b="1" dirty="0" smtClean="0">
                <a:latin typeface="Cambria" panose="02040503050406030204" pitchFamily="18" charset="0"/>
                <a:ea typeface="+mj-ea"/>
                <a:cs typeface="Aharoni" panose="02010803020104030203" pitchFamily="2" charset="-79"/>
              </a:rPr>
              <a:t>OFFERTA FORMATIVA</a:t>
            </a:r>
          </a:p>
          <a:p>
            <a:pPr algn="ctr"/>
            <a:r>
              <a:rPr lang="it-IT" sz="4000" b="1" dirty="0" smtClean="0">
                <a:latin typeface="Cambria" panose="02040503050406030204" pitchFamily="18" charset="0"/>
                <a:ea typeface="+mj-ea"/>
                <a:cs typeface="Aharoni" panose="02010803020104030203" pitchFamily="2" charset="-79"/>
              </a:rPr>
              <a:t>EUROSOFIA</a:t>
            </a:r>
          </a:p>
          <a:p>
            <a:pPr algn="ctr"/>
            <a:r>
              <a:rPr lang="it-IT" sz="4000" b="1" dirty="0" smtClean="0">
                <a:latin typeface="Cambria" panose="02040503050406030204" pitchFamily="18" charset="0"/>
                <a:ea typeface="+mj-ea"/>
                <a:cs typeface="Aharoni" panose="02010803020104030203" pitchFamily="2" charset="-79"/>
              </a:rPr>
              <a:t> 2015/2016  </a:t>
            </a:r>
            <a:endParaRPr lang="it-IT" sz="4000" b="1" dirty="0">
              <a:latin typeface="Cambria" panose="02040503050406030204" pitchFamily="18" charset="0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5" name="Immagine 4" descr="http://www.eurosofia.it/pluginfile.php/17/mod_label/intro/eurosofia-trasparente-web-mini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1" y="320755"/>
            <a:ext cx="1624403" cy="190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29" y="431446"/>
            <a:ext cx="2387968" cy="722600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837" y="320755"/>
            <a:ext cx="1971675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59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55256"/>
              </p:ext>
            </p:extLst>
          </p:nvPr>
        </p:nvGraphicFramePr>
        <p:xfrm>
          <a:off x="623624" y="2182708"/>
          <a:ext cx="10908574" cy="438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828"/>
                <a:gridCol w="1398494"/>
                <a:gridCol w="1904103"/>
                <a:gridCol w="1097280"/>
                <a:gridCol w="1194099"/>
                <a:gridCol w="1785770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33597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professione docente nella scuola – comunità in divenire</a:t>
                      </a: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24536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Contrastare la dispersione scolastica. Didattica innovativa e strumenti metodologici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9734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Grafologia e didattica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846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Percorso d’integrazione: gestire i conflitti nel gruppo classe per una convivenza democratica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narrativa per ragazzi.</a:t>
                      </a:r>
                    </a:p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Didattica innovativa e strumenti metodologici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</a:t>
                      </a:r>
                      <a:r>
                        <a:rPr lang="it-IT" sz="1400" i="1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flipped</a:t>
                      </a:r>
                      <a:r>
                        <a:rPr lang="it-IT" sz="1400" i="1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i="1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classroom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. Didattica innovativa e strumenti metodologici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professione docente nella scuola – comunità in divenire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DIDATTICA INNOVATIVA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773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SICUREZZA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882492"/>
              </p:ext>
            </p:extLst>
          </p:nvPr>
        </p:nvGraphicFramePr>
        <p:xfrm>
          <a:off x="440746" y="2004157"/>
          <a:ext cx="10908574" cy="202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14269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Sicurezza sul luogo di lavoro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Il pronto soccorso nella scuola primaria e secondaria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2340378" y="4183872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SEMINARI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745612"/>
              </p:ext>
            </p:extLst>
          </p:nvPr>
        </p:nvGraphicFramePr>
        <p:xfrm>
          <a:off x="1407815" y="4577380"/>
          <a:ext cx="8434314" cy="217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14269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competenze degli organi  collegiali (in collaborazione con Anief)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 ore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gratuito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relazioni sindacali d’istituto e la buona scuola (in collaborazione con Anief)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40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1075765" y="1472475"/>
            <a:ext cx="9294607" cy="1119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CONVENZIONE TRA SCUOLA-UNIVERSITA’ TELEMATICA PEGASO-EUROSOFIA</a:t>
            </a:r>
          </a:p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ISCRIZIONE </a:t>
            </a:r>
            <a:r>
              <a:rPr lang="it-IT" sz="2000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400 EURO </a:t>
            </a:r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ANZICCHE’ 500 EURO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439626" y="2567986"/>
            <a:ext cx="11318482" cy="23052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1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Usufruire </a:t>
            </a:r>
            <a:r>
              <a:rPr lang="it-IT" sz="1800" b="1" dirty="0">
                <a:solidFill>
                  <a:schemeClr val="tx1"/>
                </a:solidFill>
                <a:latin typeface="Cambria" panose="02040503050406030204" pitchFamily="18" charset="0"/>
              </a:rPr>
              <a:t>della promozione è semplice: occorre inviare la convenzione debitamente compilata a:</a:t>
            </a:r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  <a:hlinkClick r:id="rId3"/>
              </a:rPr>
              <a:t>labuonascuola@unipegaso.it</a:t>
            </a:r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</a:rPr>
              <a:t> e </a:t>
            </a:r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  <a:hlinkClick r:id="rId4"/>
              </a:rPr>
              <a:t>segreteria@eurosofia.it</a:t>
            </a:r>
            <a:endParaRPr lang="it-IT" sz="1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</a:rPr>
              <a:t>La stipula della convenzione non prevede nessun costo a carico della scuola. E’ un’opportunità per consentire ai docenti di usufruire di una particolare agevolazione economica per la frequenza di master/perfezionamenti.</a:t>
            </a:r>
          </a:p>
          <a:p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</a:rPr>
              <a:t> </a:t>
            </a:r>
          </a:p>
          <a:p>
            <a:r>
              <a:rPr lang="it-IT" sz="1800" dirty="0">
                <a:solidFill>
                  <a:schemeClr val="tx1"/>
                </a:solidFill>
                <a:latin typeface="Cambria" panose="02040503050406030204" pitchFamily="18" charset="0"/>
              </a:rPr>
              <a:t>Eurosofia si occuperà di supportare il personale scolastico interessato nelle fasi di iscrizione, immatricolazione e richiesta di informazioni anche in itinere</a:t>
            </a:r>
            <a:r>
              <a:rPr lang="it-IT" sz="1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it-IT" sz="1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ctr"/>
            <a:r>
              <a:rPr lang="it-IT" sz="1800" b="1" dirty="0" smtClean="0">
                <a:solidFill>
                  <a:schemeClr val="tx1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797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PERSONALE ATA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99256"/>
              </p:ext>
            </p:extLst>
          </p:nvPr>
        </p:nvGraphicFramePr>
        <p:xfrm>
          <a:off x="440746" y="2004157"/>
          <a:ext cx="10908574" cy="1912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626941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La segreteria digitale: norme e procedure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La digitalizzazione delle procedure amministrative nelle IISS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8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606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STUDENTI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1075765" y="1472475"/>
            <a:ext cx="9294607" cy="732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CERTIFICAZIONE INFORMATICA EIPASS 7 MODULI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80912" y="2119255"/>
            <a:ext cx="10133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ambria" panose="02040503050406030204" pitchFamily="18" charset="0"/>
              </a:rPr>
              <a:t>Corso di formazione rivolto agli studenti della scuola secondaria superiore.</a:t>
            </a:r>
          </a:p>
          <a:p>
            <a:endParaRPr lang="it-IT" sz="1600" dirty="0" smtClean="0">
              <a:latin typeface="Cambria" panose="02040503050406030204" pitchFamily="18" charset="0"/>
            </a:endParaRPr>
          </a:p>
          <a:p>
            <a:r>
              <a:rPr lang="it-IT" sz="1600" dirty="0" smtClean="0">
                <a:latin typeface="Cambria" panose="02040503050406030204" pitchFamily="18" charset="0"/>
              </a:rPr>
              <a:t>Costi: 150 euro per la frequenza del corso online + 150 euro per la certificazione delle competenze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075765" y="2788443"/>
            <a:ext cx="9294607" cy="732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ORIENTAMENTO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56216" y="3390450"/>
            <a:ext cx="10133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ambria" panose="02040503050406030204" pitchFamily="18" charset="0"/>
              </a:rPr>
              <a:t>Eurosofia organizza </a:t>
            </a:r>
            <a:r>
              <a:rPr lang="it-IT" sz="1600" b="1" dirty="0" smtClean="0">
                <a:latin typeface="Cambria" panose="02040503050406030204" pitchFamily="18" charset="0"/>
              </a:rPr>
              <a:t>2 giornate di orientamento professionale </a:t>
            </a:r>
            <a:r>
              <a:rPr lang="it-IT" sz="1600" dirty="0" smtClean="0">
                <a:latin typeface="Cambria" panose="02040503050406030204" pitchFamily="18" charset="0"/>
              </a:rPr>
              <a:t>rivolte agli studenti.</a:t>
            </a:r>
          </a:p>
          <a:p>
            <a:r>
              <a:rPr lang="it-IT" sz="1600" dirty="0" smtClean="0">
                <a:latin typeface="Cambria" panose="02040503050406030204" pitchFamily="18" charset="0"/>
              </a:rPr>
              <a:t>Gli incontri saranno organizzati dagli orientatori Eurosofia e dell’Università Telematica Pegaso</a:t>
            </a:r>
          </a:p>
          <a:p>
            <a:r>
              <a:rPr lang="it-IT" sz="1600" dirty="0" smtClean="0">
                <a:latin typeface="Cambria" panose="02040503050406030204" pitchFamily="18" charset="0"/>
              </a:rPr>
              <a:t>L’attività di orientamento non prevede nessun onere finanziario a carico dell’istituto scolastico.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 smtClean="0">
                <a:latin typeface="Cambria" panose="02040503050406030204" pitchFamily="18" charset="0"/>
              </a:rPr>
              <a:t>Offerta Universitaria </a:t>
            </a:r>
            <a:r>
              <a:rPr lang="it-IT" sz="1600" dirty="0" smtClean="0">
                <a:latin typeface="Cambria" panose="02040503050406030204" pitchFamily="18" charset="0"/>
              </a:rPr>
              <a:t>per neodiplomati under 21 anni: PROGETTO FUTURO SICURO</a:t>
            </a:r>
          </a:p>
          <a:p>
            <a:r>
              <a:rPr lang="it-IT" sz="1600" dirty="0" smtClean="0">
                <a:latin typeface="Cambria" panose="02040503050406030204" pitchFamily="18" charset="0"/>
              </a:rPr>
              <a:t>Tassa di iscrizione pari a 1000 euro </a:t>
            </a:r>
            <a:r>
              <a:rPr lang="it-IT" sz="1600" dirty="0" err="1" smtClean="0">
                <a:latin typeface="Cambria" panose="02040503050406030204" pitchFamily="18" charset="0"/>
              </a:rPr>
              <a:t>anzicchè</a:t>
            </a:r>
            <a:r>
              <a:rPr lang="it-IT" sz="1600" dirty="0" smtClean="0">
                <a:latin typeface="Cambria" panose="02040503050406030204" pitchFamily="18" charset="0"/>
              </a:rPr>
              <a:t> 3000 euro</a:t>
            </a:r>
            <a:endParaRPr lang="it-IT" sz="1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0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606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STUDENTI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1075765" y="1472475"/>
            <a:ext cx="9294607" cy="732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LABORATORI PER STUDENTI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754339"/>
              </p:ext>
            </p:extLst>
          </p:nvPr>
        </p:nvGraphicFramePr>
        <p:xfrm>
          <a:off x="945328" y="2108499"/>
          <a:ext cx="9887623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336"/>
                <a:gridCol w="2286336"/>
                <a:gridCol w="2286336"/>
                <a:gridCol w="302861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Orientamento/</a:t>
                      </a:r>
                    </a:p>
                    <a:p>
                      <a:r>
                        <a:rPr lang="it-IT" sz="1400" dirty="0" err="1" smtClean="0">
                          <a:latin typeface="Cambria" panose="02040503050406030204" pitchFamily="18" charset="0"/>
                        </a:rPr>
                        <a:t>empowerment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Legalità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Digitale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Arte-ambiente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Orientamento al mondo del lavoro, territorio e comunità attiva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Digitalizzazione e orientamento professionale: opportunità e strumenti di scelta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Orientamento ai settori strategici del Made in </a:t>
                      </a:r>
                      <a:r>
                        <a:rPr lang="it-IT" sz="1200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Italy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Alfabetizzazione motoria</a:t>
                      </a:r>
                    </a:p>
                    <a:p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Educazione alla legalità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Percorsi di integrazione: tra immigrazione e convivenza democratica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Percorsi di genere: dalla parte delle donne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Cittadinanza attiva e </a:t>
                      </a:r>
                      <a:r>
                        <a:rPr lang="it-IT" sz="1200" dirty="0" err="1" smtClean="0">
                          <a:latin typeface="Cambria" panose="02040503050406030204" pitchFamily="18" charset="0"/>
                        </a:rPr>
                        <a:t>intercultura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Percorso d’integrazione: costruzione di una convivenza democratica</a:t>
                      </a:r>
                    </a:p>
                    <a:p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La digitalizzazione consapevole: social network e new media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Le competenze artistiche: stili e strumenti nell’arte pittorica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Studenti protagonisti della valorizzazione delle attività culturali e paesaggistiche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Arte contemporanea: mezzi di produzione e diffusione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Economia sostenibile e inquinamento atmosferico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Immagini e produzioni fotografiche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Fare cinema a scuola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Sperimentare il teatro a scuola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15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IL </a:t>
            </a: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solidFill>
                <a:srgbClr val="FF000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561869"/>
              </p:ext>
            </p:extLst>
          </p:nvPr>
        </p:nvGraphicFramePr>
        <p:xfrm>
          <a:off x="1502178" y="1866178"/>
          <a:ext cx="9180166" cy="3765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6930"/>
                <a:gridCol w="1793475"/>
                <a:gridCol w="2320967"/>
                <a:gridCol w="1079608"/>
                <a:gridCol w="1159186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91781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Diversamente educatori. Strategie ABA/VB per un insegnamento efficace (livello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 e II)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32 ore in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500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DSA: disturbi specifici di apprendimento ed inclusione sociale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€ 100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84632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BES / DSA  per una scuola di qualità per tutti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Alfabetizzazione motoria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Musicoterapia a scuola: integrazione scolastica e sociale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Dislessia: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diagnosi precoce  e correttivi didattici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2340378" y="1293924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SOSTEGNO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980" y="5637226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IL </a:t>
            </a: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solidFill>
                <a:srgbClr val="FF000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586516"/>
              </p:ext>
            </p:extLst>
          </p:nvPr>
        </p:nvGraphicFramePr>
        <p:xfrm>
          <a:off x="1233236" y="1795980"/>
          <a:ext cx="8434314" cy="2532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7905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nuove competenze digitali: innovazione didattica e metodologia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euro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86095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LIM e concetti di base dell’ITC per una didattica digitale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13923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Digitalizzazione, privacy ed utilizzo dei dati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olo 1"/>
          <p:cNvSpPr txBox="1">
            <a:spLocks/>
          </p:cNvSpPr>
          <p:nvPr/>
        </p:nvSpPr>
        <p:spPr>
          <a:xfrm>
            <a:off x="2663108" y="1293924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DIDATTICA DIGITALE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2750962" y="4355993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VALUTAZIONE D’ISTITUTO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260358"/>
              </p:ext>
            </p:extLst>
          </p:nvPr>
        </p:nvGraphicFramePr>
        <p:xfrm>
          <a:off x="1290599" y="4805936"/>
          <a:ext cx="8434313" cy="1904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9880"/>
                <a:gridCol w="1678193"/>
                <a:gridCol w="2108499"/>
                <a:gridCol w="1011219"/>
                <a:gridCol w="1086522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576848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nuove competenze digitali: innovazione didattica e metodologia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550" y="5029815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IL </a:t>
            </a: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solidFill>
                <a:srgbClr val="FF000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2652350" y="1438879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ALFABETIZZAZIONE LINGUISTICA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379747"/>
              </p:ext>
            </p:extLst>
          </p:nvPr>
        </p:nvGraphicFramePr>
        <p:xfrm>
          <a:off x="1407815" y="1870979"/>
          <a:ext cx="8434314" cy="217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14269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Alfabetizzazione linguistica: lingua inglese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Insegnamento e apprendimento dell’italiano per stranieri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2340378" y="4172262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ARTE-AMBIENTE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035601"/>
              </p:ext>
            </p:extLst>
          </p:nvPr>
        </p:nvGraphicFramePr>
        <p:xfrm>
          <a:off x="1407815" y="4577026"/>
          <a:ext cx="8434314" cy="217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14269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Alfabetizzazione artistica: studenti e laboratorio teatrale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Sostenibilità ambientale e sociale: sviluppare comportamenti responsabili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129" y="5046326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2471263" y="1568440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DIRITTO E LEGALITA’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266478"/>
              </p:ext>
            </p:extLst>
          </p:nvPr>
        </p:nvGraphicFramePr>
        <p:xfrm>
          <a:off x="1193781" y="2019704"/>
          <a:ext cx="8434314" cy="2831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14575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Educazione alla legalità e cittadinanza attiva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9758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nuovi scenari del diritto e dell’economia mondiale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26142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Pedofilia e social </a:t>
                      </a:r>
                      <a:r>
                        <a:rPr lang="it-IT" sz="1400" dirty="0" err="1" smtClean="0">
                          <a:latin typeface="Cambria" panose="02040503050406030204" pitchFamily="18" charset="0"/>
                        </a:rPr>
                        <a:t>nertwork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: tecniche pedagogiche e difesa dei pericoli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rete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368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Educazione finanziaria e previdenziale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per il personale scolastico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985" y="5050022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6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4254" y="346884"/>
            <a:ext cx="8896574" cy="71812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BONUS</a:t>
            </a: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 PER LA FORMAZIONE</a:t>
            </a:r>
            <a: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66576" y="6073635"/>
            <a:ext cx="6297612" cy="365125"/>
          </a:xfrm>
        </p:spPr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ttangolo 12"/>
          <p:cNvSpPr/>
          <p:nvPr/>
        </p:nvSpPr>
        <p:spPr>
          <a:xfrm>
            <a:off x="1550893" y="1217051"/>
            <a:ext cx="10015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/>
            </a:r>
            <a:br>
              <a:rPr lang="it-IT" b="1" dirty="0">
                <a:latin typeface="Cambria" panose="02040503050406030204" pitchFamily="18" charset="0"/>
              </a:rPr>
            </a:b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72583" y="1710466"/>
            <a:ext cx="96388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latin typeface="Cambria" panose="02040503050406030204" pitchFamily="18" charset="0"/>
              </a:rPr>
              <a:t>E’ possibile utilizzare il bonus di </a:t>
            </a:r>
            <a:r>
              <a:rPr lang="it-IT" sz="2000" b="1" dirty="0" smtClean="0">
                <a:latin typeface="Cambria" panose="02040503050406030204" pitchFamily="18" charset="0"/>
              </a:rPr>
              <a:t>500 euro </a:t>
            </a:r>
            <a:r>
              <a:rPr lang="it-IT" sz="2000" dirty="0" smtClean="0">
                <a:latin typeface="Cambria" panose="02040503050406030204" pitchFamily="18" charset="0"/>
              </a:rPr>
              <a:t>per l’acquisto di </a:t>
            </a:r>
            <a:r>
              <a:rPr lang="it-IT" sz="2000" b="1" dirty="0" smtClean="0">
                <a:latin typeface="Cambria" panose="02040503050406030204" pitchFamily="18" charset="0"/>
              </a:rPr>
              <a:t>tutti i corsi di formazione </a:t>
            </a:r>
            <a:r>
              <a:rPr lang="it-IT" sz="2000" dirty="0" smtClean="0">
                <a:latin typeface="Cambria" panose="02040503050406030204" pitchFamily="18" charset="0"/>
              </a:rPr>
              <a:t>organizzati nell’ambito della nostra offerta formativa (corsi in convenzione con l’Università Telematica Pegaso, in convenzione con </a:t>
            </a:r>
            <a:r>
              <a:rPr lang="it-IT" sz="2000" dirty="0" err="1" smtClean="0">
                <a:latin typeface="Cambria" panose="02040503050406030204" pitchFamily="18" charset="0"/>
              </a:rPr>
              <a:t>Certipass</a:t>
            </a:r>
            <a:r>
              <a:rPr lang="it-IT" sz="2000" dirty="0" smtClean="0">
                <a:latin typeface="Cambria" panose="02040503050406030204" pitchFamily="18" charset="0"/>
              </a:rPr>
              <a:t>, corsi di preparazione ai concorsi, corsi di aggiornamento professionale di Eurosofia)</a:t>
            </a:r>
            <a:endParaRPr lang="it-IT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1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IL</a:t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SCOLASTICO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973195"/>
              </p:ext>
            </p:extLst>
          </p:nvPr>
        </p:nvGraphicFramePr>
        <p:xfrm>
          <a:off x="623624" y="2182708"/>
          <a:ext cx="10338419" cy="438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3601"/>
                <a:gridCol w="2019756"/>
                <a:gridCol w="2613801"/>
                <a:gridCol w="1215821"/>
                <a:gridCol w="1305440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33597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professione docente nella scuola – comunità in divenire</a:t>
                      </a: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24536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Contrastare la dispersione scolastica. Didattica innovativa e strumenti metodologici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734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Grafologia e didattica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846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Percorso d’integrazione: gestire i conflitti nel gruppo classe per una convivenza democratica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narrativa per ragazzi.</a:t>
                      </a:r>
                    </a:p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Didattica innovativa e strumenti metodologici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</a:t>
                      </a:r>
                      <a:r>
                        <a:rPr lang="it-IT" sz="1400" i="1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flipped</a:t>
                      </a:r>
                      <a:r>
                        <a:rPr lang="it-IT" sz="1400" i="1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i="1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classroom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. Didattica innovativa e strumenti metodologici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 professione docente nella scuola – comunità in divenire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DIDATTICA INNOVATIVA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302" y="5048351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0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SICUREZZA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22788"/>
              </p:ext>
            </p:extLst>
          </p:nvPr>
        </p:nvGraphicFramePr>
        <p:xfrm>
          <a:off x="440746" y="2004157"/>
          <a:ext cx="10241598" cy="1408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2872291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97849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Sicurezza sul luogo di lavoro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Il pronto soccorso nella scuola primaria e secondaria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2340378" y="360000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SEMINARI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861471"/>
              </p:ext>
            </p:extLst>
          </p:nvPr>
        </p:nvGraphicFramePr>
        <p:xfrm>
          <a:off x="1310996" y="4050256"/>
          <a:ext cx="8434314" cy="217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114269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competenze degli organi  collegiali (in collaborazione con Anief)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 ore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gratuito</a:t>
                      </a:r>
                      <a:endParaRPr lang="it-IT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relazioni sindacali d’istituto e la buona scuola (in collaborazione con Anief)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36" y="3477133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9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553878"/>
            <a:ext cx="6981713" cy="13609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</a:t>
            </a: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SCOLASTICO</a:t>
            </a:r>
            <a:b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PREPARAZIONE AI CONCORSI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50444"/>
              </p:ext>
            </p:extLst>
          </p:nvPr>
        </p:nvGraphicFramePr>
        <p:xfrm>
          <a:off x="1117600" y="2075129"/>
          <a:ext cx="9500198" cy="3325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541"/>
                <a:gridCol w="3079478"/>
                <a:gridCol w="2753957"/>
                <a:gridCol w="1366222"/>
              </a:tblGrid>
              <a:tr h="46412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95698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 di preparazione al concorso per Dirigente Scolastico</a:t>
                      </a: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+ in presenza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Regioni confermate in presenza : Sicilia, Lazio, Lombardia, Piemonte, Veneto, Campania e Puglia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300 euro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302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 di preparazione TFA sostegno /TFA ordinario</a:t>
                      </a: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97132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 di preparazione al concorso a cattedra</a:t>
                      </a: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+ in presenza al raggiungimento di un numero minimo di 15 iscritti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Da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definire a seguito di pubblicazione del bando (non meno di 100 euro)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Da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definire a seguito di pubblicazione del bando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72" y="5050679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2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7815" y="553878"/>
            <a:ext cx="9532712" cy="157613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b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CERTIFICAZIONE INFORMATICA </a:t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22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IN CONVENZIONE CON CERTIPASS</a:t>
            </a:r>
            <a:endParaRPr lang="it-IT" sz="22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200052"/>
              </p:ext>
            </p:extLst>
          </p:nvPr>
        </p:nvGraphicFramePr>
        <p:xfrm>
          <a:off x="1097281" y="2149494"/>
          <a:ext cx="9972338" cy="2658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722"/>
                <a:gridCol w="1196800"/>
                <a:gridCol w="1942273"/>
                <a:gridCol w="1377579"/>
                <a:gridCol w="3224964"/>
              </a:tblGrid>
              <a:tr h="36238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063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EIPASS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TEACHER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250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compreso esame finale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063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EIPASS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LIM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300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smtClean="0">
                          <a:latin typeface="Cambria" panose="02040503050406030204" pitchFamily="18" charset="0"/>
                        </a:rPr>
                        <a:t>E-learning compreso esame finale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063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EIPASS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ATA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250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compreso esame finale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4137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EIPASS 7 MODULI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300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+ esame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la certificazione 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150 euro + certificazione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484556" y="5011237"/>
            <a:ext cx="7992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PROMOZIONE LA BUONA SCUOLA</a:t>
            </a:r>
          </a:p>
          <a:p>
            <a:pPr algn="ctr"/>
            <a:r>
              <a:rPr lang="it-IT" sz="2800" b="1" dirty="0" smtClean="0">
                <a:latin typeface="Cambria" panose="02040503050406030204" pitchFamily="18" charset="0"/>
              </a:rPr>
              <a:t>2 CORSI EIPASS (LIM E TEACHER) +</a:t>
            </a:r>
          </a:p>
          <a:p>
            <a:pPr algn="ctr"/>
            <a:r>
              <a:rPr lang="it-IT" sz="2800" b="1" dirty="0" smtClean="0">
                <a:latin typeface="Cambria" panose="02040503050406030204" pitchFamily="18" charset="0"/>
              </a:rPr>
              <a:t>2 CORSI ONLINE EUROSOFIA</a:t>
            </a:r>
          </a:p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SOLO 500 €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446">
            <a:off x="10454636" y="3796515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8645" y="146410"/>
            <a:ext cx="9574306" cy="132738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</a:t>
            </a:r>
            <a: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br>
              <a:rPr lang="it-IT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CERTIFICAZIONE </a:t>
            </a: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LINGUISTICA </a:t>
            </a: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2200" b="1" dirty="0">
                <a:latin typeface="Cambria" panose="02040503050406030204" pitchFamily="18" charset="0"/>
                <a:cs typeface="Aharoni" panose="02010803020104030203" pitchFamily="2" charset="-79"/>
              </a:rPr>
              <a:t>IN CONVENZIONE CON </a:t>
            </a:r>
            <a:r>
              <a:rPr lang="it-IT" sz="22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UNIVERSITA’ TELEMATICA PEGASO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121049"/>
              </p:ext>
            </p:extLst>
          </p:nvPr>
        </p:nvGraphicFramePr>
        <p:xfrm>
          <a:off x="1171387" y="1698612"/>
          <a:ext cx="966156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5917"/>
                <a:gridCol w="2603351"/>
                <a:gridCol w="1097280"/>
                <a:gridCol w="248501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A1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A2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B1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350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B2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C1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600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Lingua inglese 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C2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Online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700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40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IL </a:t>
            </a:r>
            <a:r>
              <a:rPr lang="it-IT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PERSONALE SCOLASTICO</a:t>
            </a:r>
            <a:endParaRPr lang="it-IT" b="1" dirty="0">
              <a:solidFill>
                <a:srgbClr val="FF000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PERSONALE ATA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68239"/>
              </p:ext>
            </p:extLst>
          </p:nvPr>
        </p:nvGraphicFramePr>
        <p:xfrm>
          <a:off x="505292" y="1993400"/>
          <a:ext cx="10532054" cy="142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229"/>
                <a:gridCol w="2057585"/>
                <a:gridCol w="2662757"/>
                <a:gridCol w="1238593"/>
                <a:gridCol w="132989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0860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La segreteria digitale: norme e procedure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100 euro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La digitalizzazione delle procedure amministrative nelle IISS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99" y="5048351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7815" y="146410"/>
            <a:ext cx="9521954" cy="177920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7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SCUOLA - FORMAZIONE UNIVERSITARIA IN </a:t>
            </a:r>
            <a:r>
              <a:rPr lang="it-IT" sz="2700" b="1" dirty="0">
                <a:latin typeface="Cambria" panose="02040503050406030204" pitchFamily="18" charset="0"/>
                <a:cs typeface="Aharoni" panose="02010803020104030203" pitchFamily="2" charset="-79"/>
              </a:rPr>
              <a:t>CONVENZIONE CON </a:t>
            </a:r>
            <a: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UNIVERSITA</a:t>
            </a:r>
            <a:r>
              <a:rPr lang="it-IT" sz="2700" b="1" dirty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’ TELEMATICA </a:t>
            </a:r>
            <a: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PEGASO</a:t>
            </a:r>
            <a:b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CONVENZIONE </a:t>
            </a:r>
            <a:r>
              <a:rPr lang="it-IT" sz="1600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AGEVOLATA A 400 euro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Riservata alle istituzioni scolastiche</a:t>
            </a:r>
            <a:b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sz="16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43207"/>
              </p:ext>
            </p:extLst>
          </p:nvPr>
        </p:nvGraphicFramePr>
        <p:xfrm>
          <a:off x="837341" y="1924521"/>
          <a:ext cx="10133703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8616"/>
                <a:gridCol w="1069961"/>
                <a:gridCol w="1975431"/>
                <a:gridCol w="1924121"/>
                <a:gridCol w="129557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Master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Didattica delle discipline non linguistiche in lingua straniera - MA411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aperte tutte l’anno.</a:t>
                      </a: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Prossima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scadenza per presentare la domanda di iscrizione il 30/11/2015</a:t>
                      </a:r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Il Tutor on line – MA415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baseline="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Legislazione Scolastica e metodologie didattiche – MA420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Le nuove metodologie di insegnamento per i Bisogni Educativi Speciali (BES) – MA433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Le nuove metodologie didattiche per l'insegnamento delle discipline scientifiche – MA434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Metodologie e tecniche didattiche per le lingue e civiltà straniere - MA435</a:t>
                      </a:r>
                      <a:endParaRPr lang="it-IT" sz="1200" b="0" i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 insegnamento e di valutazione per una didattica costruttiva – MA436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Il ruolo del docente nel processo di insegnamento-apprendimento nella nuova didattica - MA437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La ricerca metodologica nell'ambito delle discipline delle scienze dell'educazione – MA438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2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371131"/>
              </p:ext>
            </p:extLst>
          </p:nvPr>
        </p:nvGraphicFramePr>
        <p:xfrm>
          <a:off x="795747" y="1795430"/>
          <a:ext cx="10338416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1643"/>
                <a:gridCol w="1036223"/>
                <a:gridCol w="1500738"/>
                <a:gridCol w="2179643"/>
                <a:gridCol w="1310169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Master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didattiche per le discipline giuridiche ed economiche – MA439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aperte tutte l’anno.</a:t>
                      </a: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Prossima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scadenza per presentare la domanda di iscrizione il 30/11/2015</a:t>
                      </a:r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didattiche per l'insegnamento dell'educazione musicale – MA440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didattiche per l'insegnamento delle discipline letterarie – MA441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didattiche per le delle attività motorie e sociali – MA442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Psicologia Subliminale e Scienze Pedagogiche – MA459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 – Per i docenti di ruolo 400 euro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La </a:t>
                      </a:r>
                      <a:r>
                        <a:rPr lang="it-IT" sz="1200" kern="1200" dirty="0" err="1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Governance</a:t>
                      </a: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della scuola e il dirigente scolastico – MA400 (II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LIVELLO)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  <a:p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Il Dirigente scolastico nella scuola dell'autonomia – MA423 (II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LIVELLO)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Il nuovo ruolo del Dirigente Scolastico e la gestione della </a:t>
                      </a:r>
                      <a:r>
                        <a:rPr lang="it-IT" sz="1200" kern="1200" dirty="0" err="1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governance</a:t>
                      </a: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– MA443 (II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LIVELLO)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0" i="0" kern="120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1407815" y="146410"/>
            <a:ext cx="9704834" cy="1779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7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SCUOLA - FORMAZIONE UNIVERSITARIA IN CONVENZIONE CON </a:t>
            </a:r>
            <a: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UNIVERSITA’ TELEMATICA PEGASO</a:t>
            </a:r>
            <a:b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CONVENZIONE AGEVOLATA A 400 euro</a:t>
            </a: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Riservata alle istituzioni scolastiche</a:t>
            </a:r>
            <a:b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sz="16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34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12084"/>
              </p:ext>
            </p:extLst>
          </p:nvPr>
        </p:nvGraphicFramePr>
        <p:xfrm>
          <a:off x="1097280" y="1894788"/>
          <a:ext cx="9810974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544"/>
                <a:gridCol w="882127"/>
                <a:gridCol w="1602889"/>
                <a:gridCol w="1463040"/>
                <a:gridCol w="158137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Corso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di perfezionamento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 insegnamento e di valutazione per una didattica costruttiva – PERF114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aperte tutto l’anno.</a:t>
                      </a:r>
                    </a:p>
                    <a:p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Prossima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scadenza per presentare la domanda di iscrizione il 30/11/2015</a:t>
                      </a:r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  <a:p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Le nuove metodologie di insegnamento per i Bisogni Educativi Speciali (BES) 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PERF116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Le nuove metodologie di insegnamento per i Bisogni Educativi Speciali (BES) – PERF117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500 ore – 20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Nuove metodologie di insegnamento e di valutazione per una didattica costruttiva – PERF118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500 ore – 20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Per una nuova metodologia didattica: apprendere ed educare nella società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</a:t>
                      </a: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della conoscenza – PERF120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3000 ore – 120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407815" y="146410"/>
            <a:ext cx="9521954" cy="177920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7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SCUOLA - FORMAZIONE UNIVERSITARIA IN </a:t>
            </a:r>
            <a:r>
              <a:rPr lang="it-IT" sz="2700" b="1" dirty="0">
                <a:latin typeface="Cambria" panose="02040503050406030204" pitchFamily="18" charset="0"/>
                <a:cs typeface="Aharoni" panose="02010803020104030203" pitchFamily="2" charset="-79"/>
              </a:rPr>
              <a:t>CONVENZIONE CON </a:t>
            </a:r>
            <a: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UNIVERSITA</a:t>
            </a:r>
            <a:r>
              <a:rPr lang="it-IT" sz="2700" b="1" dirty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’ TELEMATICA </a:t>
            </a:r>
            <a: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PEGASO</a:t>
            </a:r>
            <a:br>
              <a:rPr lang="it-IT" sz="2700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CONVENZIONE </a:t>
            </a:r>
            <a:r>
              <a:rPr lang="it-IT" sz="1600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AGEVOLATA A 400 euro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Riservata alle istituzioni scolastiche</a:t>
            </a:r>
            <a:b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sz="16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241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6981713" cy="102617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FORMAZIONE IN CONVENZIONE CON </a:t>
            </a:r>
            <a:r>
              <a:rPr lang="it-IT" b="1" dirty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UNIVERSITA’ TELEMATICA PEGASO</a:t>
            </a: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OFFERTA UNIVERSITARIA – AREA SCUOLA</a:t>
            </a: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519260"/>
              </p:ext>
            </p:extLst>
          </p:nvPr>
        </p:nvGraphicFramePr>
        <p:xfrm>
          <a:off x="1000461" y="1580051"/>
          <a:ext cx="9412941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212"/>
                <a:gridCol w="914841"/>
                <a:gridCol w="1410838"/>
                <a:gridCol w="1873771"/>
                <a:gridCol w="2623279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 Alta formazione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 esistenziale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didattico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</a:t>
                      </a:r>
                      <a:r>
                        <a:rPr lang="it-IT" sz="1200" kern="1200" baseline="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 professionale</a:t>
                      </a: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dirty="0" smtClean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 in intermediazione culturale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 civico-istituzionale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 al benessere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Orientatore sportivo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24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5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77991"/>
              </p:ext>
            </p:extLst>
          </p:nvPr>
        </p:nvGraphicFramePr>
        <p:xfrm>
          <a:off x="1011218" y="5452428"/>
          <a:ext cx="9359153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65"/>
                <a:gridCol w="1008844"/>
                <a:gridCol w="1555806"/>
                <a:gridCol w="2066307"/>
                <a:gridCol w="187183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Master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AngsanaUPC" panose="02020603050405020304" pitchFamily="18" charset="-34"/>
                        </a:rPr>
                        <a:t>Professione orientatore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1500 ore – </a:t>
                      </a:r>
                    </a:p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60 CFU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E-learning ed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esame in presenza</a:t>
                      </a:r>
                      <a:endParaRPr lang="it-IT" sz="1200" dirty="0" smtClean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10</a:t>
                      </a:r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00 euro +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 50 euro marca da bollo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Cambria" panose="02040503050406030204" pitchFamily="18" charset="0"/>
                          <a:cs typeface="AngsanaUPC" panose="02020603050405020304" pitchFamily="18" charset="-34"/>
                        </a:rPr>
                        <a:t>Iscrizioni sempre aperte</a:t>
                      </a:r>
                      <a:endParaRPr lang="it-IT" sz="1200" dirty="0">
                        <a:latin typeface="Cambria" panose="02040503050406030204" pitchFamily="18" charset="0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95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66576" y="6073635"/>
            <a:ext cx="6297612" cy="365125"/>
          </a:xfrm>
        </p:spPr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407815" y="881485"/>
            <a:ext cx="9952260" cy="1344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0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NUOVA PROMOZIONE EUROSOFIA</a:t>
            </a:r>
            <a:br>
              <a:rPr lang="it-IT" sz="10000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10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«la buona scuola»</a:t>
            </a:r>
          </a:p>
          <a:p>
            <a:pPr algn="ctr"/>
            <a:endParaRPr lang="it-IT" sz="10000" b="1" dirty="0" smtClean="0">
              <a:solidFill>
                <a:srgbClr val="00206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  <a:p>
            <a:pPr algn="ctr"/>
            <a:r>
              <a:rPr lang="it-IT" sz="5600" b="1" cap="none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Ciascun docente di ruolo può personalizzare e ampliare il piano formativo con Eurosofia usando il proprio bonus di 500 euro per l’autoformazione. </a:t>
            </a:r>
            <a:r>
              <a:rPr lang="it-IT" sz="7200" b="1" cap="none" dirty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In omaggio un tablet!</a:t>
            </a:r>
          </a:p>
          <a:p>
            <a:pPr algn="ctr"/>
            <a:r>
              <a:rPr lang="it-IT" sz="5600" b="1" cap="none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Entro il 30 novembre 2015</a:t>
            </a:r>
            <a:endParaRPr lang="it-IT" sz="5600" b="1" cap="none" dirty="0" smtClean="0">
              <a:solidFill>
                <a:srgbClr val="002060"/>
              </a:solidFill>
              <a:latin typeface="Cambria" panose="02040503050406030204" pitchFamily="18" charset="0"/>
              <a:cs typeface="Aharoni" panose="02010803020104030203" pitchFamily="2" charset="-79"/>
            </a:endParaRPr>
          </a:p>
          <a:p>
            <a:pPr algn="ctr"/>
            <a:r>
              <a:rPr lang="it-IT" sz="5600" b="1" cap="none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Utilizzando l’intero bonus di </a:t>
            </a:r>
            <a:r>
              <a:rPr lang="it-IT" sz="7200" b="1" cap="none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500 euro </a:t>
            </a:r>
            <a:r>
              <a:rPr lang="it-IT" sz="5600" b="1" cap="none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è possibile realizzare il personale piano formativo, in linea con i nuovi parametri della legge 107/2015. Scegliendo uno dei </a:t>
            </a:r>
            <a:r>
              <a:rPr lang="it-IT" sz="7200" b="1" cap="none" dirty="0" smtClean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5 pacchetti formativi </a:t>
            </a:r>
            <a:r>
              <a:rPr lang="it-IT" sz="5600" b="1" cap="none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il docente riceverà in omaggio un tablet utilizzabile anche per seguire i nostri corsi in piattaforma!</a:t>
            </a:r>
          </a:p>
          <a:p>
            <a:pPr algn="ctr"/>
            <a:r>
              <a:rPr lang="it-IT" sz="7200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sz="7200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72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sz="7200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sz="7200" b="1" dirty="0" smtClean="0">
              <a:latin typeface="Cambria" panose="02040503050406030204" pitchFamily="18" charset="0"/>
              <a:cs typeface="Aharoni" panose="02010803020104030203" pitchFamily="2" charset="-79"/>
            </a:endParaRPr>
          </a:p>
          <a:p>
            <a:pPr algn="ctr"/>
            <a:r>
              <a:rPr lang="it-IT" sz="7200" b="1" dirty="0">
                <a:latin typeface="Cambria" panose="02040503050406030204" pitchFamily="18" charset="0"/>
                <a:cs typeface="Aharoni" panose="02010803020104030203" pitchFamily="2" charset="-79"/>
              </a:rPr>
              <a:t>	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550893" y="1217051"/>
            <a:ext cx="10015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/>
            </a:r>
            <a:br>
              <a:rPr lang="it-IT" b="1" dirty="0">
                <a:latin typeface="Cambria" panose="02040503050406030204" pitchFamily="18" charset="0"/>
              </a:rPr>
            </a:b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10005" y="2312894"/>
            <a:ext cx="110280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5 corsi online 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della durata di 25 ore ciascuno, in modalità e-learning da scegliere all’interno della nostra offerta formativa, utili per l’aggiornamento e la crescita professionale in linea con gli obiettivi descritti nella recente riforma della scuola.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Due 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corsi ABA/VB (primo e secondo livello)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 di 32 ore complessive in presenza suddivise in 4 incontri.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Un 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Master o un corso di perfezionamento 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in convenzione con l’Università telematica Pegaso di 1500 ore e 60 cfu.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Due 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corsi Eipass (</a:t>
            </a:r>
            <a:r>
              <a:rPr lang="it-IT" sz="1600" b="1" dirty="0" err="1">
                <a:latin typeface="Cambria" panose="02040503050406030204" pitchFamily="18" charset="0"/>
                <a:cs typeface="Aharoni" panose="02010803020104030203" pitchFamily="2" charset="-79"/>
              </a:rPr>
              <a:t>Lim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 e Teacher) e due corsi online Eurosofia 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in modalità e-learning a scelta tra quelli presenti nella nostra offerta formativa.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6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Corso 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di aggiornamento professionale e preparazione al concorso per Dirigente Scolastico 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della durata di 200 ore, con incontri in  presenza in Sicilia, Campania, Lazio, Puglia, Piemonte, Lombardia, Veneto e </a:t>
            </a:r>
            <a:r>
              <a:rPr lang="it-IT" sz="1600" b="1" dirty="0">
                <a:latin typeface="Cambria" panose="02040503050406030204" pitchFamily="18" charset="0"/>
                <a:cs typeface="Aharoni" panose="02010803020104030203" pitchFamily="2" charset="-79"/>
              </a:rPr>
              <a:t>due corsi online Eurosofia </a:t>
            </a:r>
            <a:r>
              <a:rPr lang="it-IT" sz="1600" dirty="0">
                <a:latin typeface="Cambria" panose="02040503050406030204" pitchFamily="18" charset="0"/>
                <a:cs typeface="Aharoni" panose="02010803020104030203" pitchFamily="2" charset="-79"/>
              </a:rPr>
              <a:t>in modalità e-learning a scelta tra quelli presenti nella nostra offerta formativa. Incluso nel corso il libro elaborato dai relatori del corso.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1" y="5021754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246499"/>
              </p:ext>
            </p:extLst>
          </p:nvPr>
        </p:nvGraphicFramePr>
        <p:xfrm>
          <a:off x="795747" y="2128917"/>
          <a:ext cx="10112189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9605"/>
                <a:gridCol w="1268194"/>
                <a:gridCol w="2483325"/>
                <a:gridCol w="1635162"/>
                <a:gridCol w="1365903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Promozione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latin typeface="Cambria" panose="02040503050406030204" pitchFamily="18" charset="0"/>
                        </a:rPr>
                        <a:t>LAUREA MAGISTRALE A CICLO UNICO</a:t>
                      </a:r>
                      <a:r>
                        <a:rPr lang="it-IT" sz="1400" b="1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Giurisprudenza (300 CFU - 5 anni)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€ 2.000,00 + € 172,00 tassa per servizi allo studente. In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caso si scelga una sede diversa da Napoli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+ €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150,00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Progetto FUTURO SICURO riservato ai neodiplomati under 21 anni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€ 1.000,00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+ € 172,00 tassa per servizi allo studente. In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caso si scelga una sede diversa da Napoli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+ €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150,00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endParaRPr lang="it-IT" sz="1400" kern="1200" baseline="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latin typeface="Cambria" panose="02040503050406030204" pitchFamily="18" charset="0"/>
                        </a:rPr>
                        <a:t>LAUREE TRIENNALI 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Scienze dell’educazione e della formazione (180 CFU) 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Economia aziendale (180 CFU)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Scienze motorie (180 CFU)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Ingegneria civile (180 CFU)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Scienze turistiche (180 CFU)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€ 2.000,00 + € 172,00 tassa per servizi allo studente. In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caso si scelga una sede diversa da Napoli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+ €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150,00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latin typeface="Cambria" panose="02040503050406030204" pitchFamily="18" charset="0"/>
                        </a:rPr>
                        <a:t>LAUREE MAGISTRALI BIENNALI 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Scienze pedagogiche (120 CFU) 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Scienze economiche (120 CFU) </a:t>
                      </a: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Management dello sport e delle attività motorie (120 CFU)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ed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esame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€ 2.000,00 + € 172,00 tassa per servizi allo studente. In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caso si scelga una sede diversa da Napoli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+ €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150,00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875059" cy="189754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FORMAZIONE IN CONVENZIONE CON </a:t>
            </a:r>
            <a:r>
              <a:rPr lang="it-IT" b="1" dirty="0">
                <a:solidFill>
                  <a:srgbClr val="92D05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UNIVERSITA’ TELEMATICA PEGASO</a:t>
            </a: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OFFERTA UNIVERSITARIA – </a:t>
            </a: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LAUREE</a:t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sz="2200" b="1" dirty="0">
                <a:solidFill>
                  <a:srgbClr val="FF000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Promo neo-diplomati retta euro 1.000</a:t>
            </a:r>
            <a:endParaRPr lang="it-IT" sz="22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2859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735193"/>
              </p:ext>
            </p:extLst>
          </p:nvPr>
        </p:nvGraphicFramePr>
        <p:xfrm>
          <a:off x="934722" y="1526490"/>
          <a:ext cx="9510953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2920"/>
                <a:gridCol w="2748005"/>
                <a:gridCol w="1882290"/>
                <a:gridCol w="237773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 </a:t>
                      </a: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Orientatore-formatore</a:t>
                      </a:r>
                    </a:p>
                    <a:p>
                      <a:pPr lvl="0"/>
                      <a:endParaRPr lang="it-IT" sz="1400" kern="120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Gratuito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Da tutor TFA a</a:t>
                      </a:r>
                      <a:r>
                        <a:rPr lang="it-IT" sz="1400" i="1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i="1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mentor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della buona scuola</a:t>
                      </a:r>
                    </a:p>
                    <a:p>
                      <a:pPr lvl="0"/>
                      <a:endParaRPr lang="it-IT" sz="1400" kern="1200" dirty="0" smtClean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+presenza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150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sempre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Il docente Formatore - </a:t>
                      </a:r>
                      <a:r>
                        <a:rPr lang="it-IT" sz="1400" kern="1200" dirty="0" err="1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Mentor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in una scuola di qualità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+presenza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150 euro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sempre aperte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6981713" cy="1026173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>FORMAZIONE </a:t>
            </a:r>
            <a:r>
              <a:rPr lang="it-IT" b="1" dirty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>EUROSOFIA </a:t>
            </a:r>
            <a: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ORIENTAMENTO DOCENTI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70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4254" y="346884"/>
            <a:ext cx="8896574" cy="71812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ATTIVITA’ FORMATIVE PREVISTE </a:t>
            </a:r>
            <a: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solidFill>
                  <a:srgbClr val="002060"/>
                </a:solidFill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/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66576" y="6073635"/>
            <a:ext cx="6297612" cy="365125"/>
          </a:xfrm>
        </p:spPr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215614" y="1398494"/>
            <a:ext cx="10079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ambria" panose="02040503050406030204" pitchFamily="18" charset="0"/>
              </a:rPr>
              <a:t>FORMAZIONE PER DIRIGENTI SCOLASTICI</a:t>
            </a:r>
          </a:p>
          <a:p>
            <a:r>
              <a:rPr lang="it-IT" dirty="0" smtClean="0">
                <a:latin typeface="Cambria" panose="02040503050406030204" pitchFamily="18" charset="0"/>
              </a:rPr>
              <a:t>A partire da gennaio 2016 si organizzeranno gli incontri </a:t>
            </a:r>
            <a:r>
              <a:rPr lang="it-IT" dirty="0">
                <a:latin typeface="Cambria" panose="02040503050406030204" pitchFamily="18" charset="0"/>
              </a:rPr>
              <a:t>in presenza </a:t>
            </a:r>
            <a:r>
              <a:rPr lang="it-IT" dirty="0" smtClean="0">
                <a:latin typeface="Cambria" panose="02040503050406030204" pitchFamily="18" charset="0"/>
              </a:rPr>
              <a:t>(15 ore) del Corso di preparazione al concorso per Dirigente Scolastico nelle regioni Campania, Puglia, Lombardia, Lazio, Piemonte, Veneto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274778" y="2637081"/>
            <a:ext cx="10079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ambria" panose="02040503050406030204" pitchFamily="18" charset="0"/>
              </a:rPr>
              <a:t>ORIENTAMENTO RIVOLTO AGLI STUDENTI</a:t>
            </a:r>
          </a:p>
          <a:p>
            <a:r>
              <a:rPr lang="it-IT" dirty="0" smtClean="0">
                <a:latin typeface="Cambria" panose="02040503050406030204" pitchFamily="18" charset="0"/>
              </a:rPr>
              <a:t>Da marzo a maggio 2016 si organizzeranno </a:t>
            </a:r>
            <a:r>
              <a:rPr lang="it-IT" dirty="0">
                <a:latin typeface="Cambria" panose="02040503050406030204" pitchFamily="18" charset="0"/>
              </a:rPr>
              <a:t>nelle </a:t>
            </a:r>
            <a:r>
              <a:rPr lang="it-IT" dirty="0" smtClean="0">
                <a:latin typeface="Cambria" panose="02040503050406030204" pitchFamily="18" charset="0"/>
              </a:rPr>
              <a:t>scuole, gratuitamente, incontri di orientamento universitario per gli studenti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274777" y="3598669"/>
            <a:ext cx="10079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ambria" panose="02040503050406030204" pitchFamily="18" charset="0"/>
              </a:rPr>
              <a:t>CONVENZIONE SCUOLE-UNIVERSITA’ PEGASO</a:t>
            </a:r>
          </a:p>
          <a:p>
            <a:r>
              <a:rPr lang="it-IT" dirty="0" smtClean="0">
                <a:latin typeface="Cambria" panose="02040503050406030204" pitchFamily="18" charset="0"/>
              </a:rPr>
              <a:t>Le scuole hanno ricevuto la proposta per stipulare con l’Università Telematica Pegaso una convenzione speciale che consenta ai propri docenti di usufruire del costo agevolato di 400 euro </a:t>
            </a:r>
            <a:r>
              <a:rPr lang="it-IT" dirty="0" err="1" smtClean="0">
                <a:latin typeface="Cambria" panose="02040503050406030204" pitchFamily="18" charset="0"/>
              </a:rPr>
              <a:t>anzicchè</a:t>
            </a:r>
            <a:r>
              <a:rPr lang="it-IT" dirty="0" smtClean="0">
                <a:latin typeface="Cambria" panose="02040503050406030204" pitchFamily="18" charset="0"/>
              </a:rPr>
              <a:t> 500 euro per l’acquisto di master/perfezionamenti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66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4254" y="346885"/>
            <a:ext cx="6981713" cy="64282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GUIDA ALLA VALUTAZIONE DEI TITOLI</a:t>
            </a:r>
            <a:endParaRPr lang="it-IT" sz="28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66576" y="6073635"/>
            <a:ext cx="6297612" cy="365125"/>
          </a:xfrm>
        </p:spPr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616705"/>
              </p:ext>
            </p:extLst>
          </p:nvPr>
        </p:nvGraphicFramePr>
        <p:xfrm>
          <a:off x="1043492" y="966738"/>
          <a:ext cx="9369910" cy="495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266"/>
                <a:gridCol w="1344706"/>
                <a:gridCol w="2086983"/>
                <a:gridCol w="2398955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Graduatoria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Punteggio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Corso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di perfezionamento universitario /master universitario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1500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GAE</a:t>
                      </a:r>
                      <a:endParaRPr lang="it-IT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II e III fascia G.I.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Corso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di perfezionamento universitario/master universitario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1500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Mobilità e trasferimenti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 punto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Corso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di perfezionamento universitario /master universitario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500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GAE</a:t>
                      </a:r>
                      <a:endParaRPr lang="it-IT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II e III fascia G.I.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 punto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Master biennale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3000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Mobilità e trasferimenti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5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EIPASS TEACHER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250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II e III fascia G.I.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EIPASS LIM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II e III fascia G.I.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EIPASS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ATA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250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III fascia G.I.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1,2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EIPASS 7 MODULI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300 ore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II e III fascia G.I.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CERTIFICAZIONE 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LINGUISTICA B2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 fascia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III fascia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 punti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1 punto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CERTIFICAZIONE 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LINGUISTICA C1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 fascia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III fascia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4 punti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2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CERTIFICAZIONE </a:t>
                      </a:r>
                      <a:r>
                        <a:rPr lang="it-IT" sz="1200" baseline="0" dirty="0" smtClean="0">
                          <a:latin typeface="Cambria" panose="02040503050406030204" pitchFamily="18" charset="0"/>
                        </a:rPr>
                        <a:t> LINGUISTICA C2</a:t>
                      </a:r>
                      <a:endParaRPr lang="it-IT" sz="12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 fascia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III fascia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6 punti</a:t>
                      </a:r>
                    </a:p>
                    <a:p>
                      <a:pPr algn="l"/>
                      <a:r>
                        <a:rPr lang="it-IT" sz="1200" dirty="0" smtClean="0">
                          <a:latin typeface="Cambria" panose="02040503050406030204" pitchFamily="18" charset="0"/>
                        </a:rPr>
                        <a:t>3 punti</a:t>
                      </a:r>
                      <a:endParaRPr lang="it-IT" sz="1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7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38121" y="1269401"/>
            <a:ext cx="76286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ambria" panose="02040503050406030204" pitchFamily="18" charset="0"/>
              </a:rPr>
              <a:t>Si informa che, sulla base </a:t>
            </a:r>
            <a:r>
              <a:rPr lang="it-IT" sz="2000" dirty="0">
                <a:latin typeface="Cambria" panose="02040503050406030204" pitchFamily="18" charset="0"/>
              </a:rPr>
              <a:t>delle singole esigenze </a:t>
            </a:r>
            <a:r>
              <a:rPr lang="it-IT" sz="2000" dirty="0" smtClean="0">
                <a:latin typeface="Cambria" panose="02040503050406030204" pitchFamily="18" charset="0"/>
              </a:rPr>
              <a:t> dell’ </a:t>
            </a:r>
            <a:r>
              <a:rPr lang="it-IT" sz="2000" dirty="0">
                <a:latin typeface="Cambria" panose="02040503050406030204" pitchFamily="18" charset="0"/>
              </a:rPr>
              <a:t>istituto scolastico siamo </a:t>
            </a:r>
            <a:r>
              <a:rPr lang="it-IT" sz="2000" dirty="0" smtClean="0">
                <a:latin typeface="Cambria" panose="02040503050406030204" pitchFamily="18" charset="0"/>
              </a:rPr>
              <a:t>disponibili </a:t>
            </a:r>
            <a:r>
              <a:rPr lang="it-IT" sz="2000" dirty="0">
                <a:latin typeface="Cambria" panose="02040503050406030204" pitchFamily="18" charset="0"/>
              </a:rPr>
              <a:t>alla </a:t>
            </a:r>
            <a:r>
              <a:rPr lang="it-IT" sz="2000" b="1" dirty="0">
                <a:latin typeface="Cambria" panose="02040503050406030204" pitchFamily="18" charset="0"/>
              </a:rPr>
              <a:t>progettazione e realizzazione di percorsi formativi personalizzati</a:t>
            </a:r>
            <a:r>
              <a:rPr lang="it-IT" sz="2000" dirty="0">
                <a:latin typeface="Cambria" panose="02040503050406030204" pitchFamily="18" charset="0"/>
              </a:rPr>
              <a:t> per il personale scolastico, sia nell’area didattica che amministrativa. </a:t>
            </a:r>
            <a:endParaRPr lang="it-IT" sz="2000" dirty="0" smtClean="0">
              <a:latin typeface="Cambria" panose="02040503050406030204" pitchFamily="18" charset="0"/>
            </a:endParaRPr>
          </a:p>
          <a:p>
            <a:pPr algn="ctr"/>
            <a:endParaRPr lang="it-IT" sz="2000" dirty="0" smtClean="0">
              <a:latin typeface="Cambria" panose="02040503050406030204" pitchFamily="18" charset="0"/>
            </a:endParaRPr>
          </a:p>
          <a:p>
            <a:pPr algn="ctr"/>
            <a:r>
              <a:rPr lang="it-IT" sz="2000" dirty="0" smtClean="0">
                <a:latin typeface="Cambria" panose="02040503050406030204" pitchFamily="18" charset="0"/>
              </a:rPr>
              <a:t>Sarà </a:t>
            </a:r>
            <a:r>
              <a:rPr lang="it-IT" sz="2000" dirty="0">
                <a:latin typeface="Cambria" panose="02040503050406030204" pitchFamily="18" charset="0"/>
              </a:rPr>
              <a:t>nostra cura </a:t>
            </a:r>
            <a:r>
              <a:rPr lang="it-IT" sz="2000" b="1" dirty="0">
                <a:latin typeface="Cambria" panose="02040503050406030204" pitchFamily="18" charset="0"/>
              </a:rPr>
              <a:t>elaborare </a:t>
            </a:r>
            <a:r>
              <a:rPr lang="it-IT" sz="2000" b="1" dirty="0" smtClean="0">
                <a:latin typeface="Cambria" panose="02040503050406030204" pitchFamily="18" charset="0"/>
              </a:rPr>
              <a:t>le singole richieste </a:t>
            </a:r>
            <a:r>
              <a:rPr lang="it-IT" sz="2000" dirty="0">
                <a:latin typeface="Cambria" panose="02040503050406030204" pitchFamily="18" charset="0"/>
              </a:rPr>
              <a:t>e progettare e pianificare percorsi individualizzati rispetto alle esigenze </a:t>
            </a:r>
            <a:r>
              <a:rPr lang="it-IT" sz="2000" dirty="0" smtClean="0">
                <a:latin typeface="Cambria" panose="02040503050406030204" pitchFamily="18" charset="0"/>
              </a:rPr>
              <a:t>espresse</a:t>
            </a:r>
            <a:endParaRPr lang="it-IT" sz="2000" dirty="0">
              <a:latin typeface="Cambria" panose="02040503050406030204" pitchFamily="18" charset="0"/>
            </a:endParaRPr>
          </a:p>
          <a:p>
            <a:r>
              <a:rPr lang="it-IT" sz="2000" dirty="0"/>
              <a:t> </a:t>
            </a:r>
          </a:p>
          <a:p>
            <a:pPr algn="ctr">
              <a:lnSpc>
                <a:spcPct val="120000"/>
              </a:lnSpc>
            </a:pPr>
            <a:endParaRPr lang="it-IT" sz="2000" b="1" dirty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endParaRPr lang="it-IT" sz="2000" b="1" i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Eurosofia: Offerta formativa 2015/2016</a:t>
            </a:r>
            <a:endParaRPr lang="it-IT"/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36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6981713" cy="746475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CONTATTI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Eurosofia: Offerta formativa 2015/2016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97281" y="1430766"/>
            <a:ext cx="91332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dirty="0" smtClean="0">
                <a:latin typeface="Cambria" panose="02040503050406030204" pitchFamily="18" charset="0"/>
              </a:rPr>
              <a:t>Sede: Corso Pietro Pisani, 254  - 90129 Palermo</a:t>
            </a:r>
          </a:p>
          <a:p>
            <a:pPr algn="ctr">
              <a:lnSpc>
                <a:spcPct val="120000"/>
              </a:lnSpc>
            </a:pPr>
            <a:endParaRPr lang="it-IT" sz="2000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it-IT" sz="2000" dirty="0" smtClean="0">
                <a:latin typeface="Cambria" panose="02040503050406030204" pitchFamily="18" charset="0"/>
              </a:rPr>
              <a:t>Telefono: 091 7098311 – 7098357</a:t>
            </a:r>
          </a:p>
          <a:p>
            <a:pPr algn="ctr">
              <a:lnSpc>
                <a:spcPct val="120000"/>
              </a:lnSpc>
            </a:pPr>
            <a:endParaRPr lang="it-IT" sz="2000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it-IT" sz="2000" dirty="0" smtClean="0">
                <a:latin typeface="Cambria" panose="02040503050406030204" pitchFamily="18" charset="0"/>
              </a:rPr>
              <a:t>Per inoltrare le chiamate al settore formazione: Cristina Ferrara e Rosy Cavallaro (322</a:t>
            </a:r>
            <a:r>
              <a:rPr lang="it-IT" sz="2000" smtClean="0">
                <a:latin typeface="Cambria" panose="02040503050406030204" pitchFamily="18" charset="0"/>
              </a:rPr>
              <a:t>), Gian Marco </a:t>
            </a:r>
            <a:r>
              <a:rPr lang="it-IT" sz="2000" dirty="0" err="1" smtClean="0">
                <a:latin typeface="Cambria" panose="02040503050406030204" pitchFamily="18" charset="0"/>
              </a:rPr>
              <a:t>Talluto</a:t>
            </a:r>
            <a:r>
              <a:rPr lang="it-IT" sz="2000" dirty="0" smtClean="0">
                <a:latin typeface="Cambria" panose="02040503050406030204" pitchFamily="18" charset="0"/>
              </a:rPr>
              <a:t> (318), Claudio La Mantia (311),Ilenia Fiorito (320)</a:t>
            </a:r>
          </a:p>
          <a:p>
            <a:pPr algn="ctr">
              <a:lnSpc>
                <a:spcPct val="120000"/>
              </a:lnSpc>
            </a:pPr>
            <a:endParaRPr lang="it-IT" sz="2000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it-IT" sz="2000" dirty="0" smtClean="0">
                <a:latin typeface="Cambria" panose="02040503050406030204" pitchFamily="18" charset="0"/>
              </a:rPr>
              <a:t>Email: </a:t>
            </a:r>
            <a:r>
              <a:rPr lang="it-IT" sz="2000" b="1" dirty="0" smtClean="0">
                <a:latin typeface="Cambria" panose="02040503050406030204" pitchFamily="18" charset="0"/>
                <a:hlinkClick r:id="rId2"/>
              </a:rPr>
              <a:t>segreteria@eurosofia.it</a:t>
            </a:r>
            <a:endParaRPr lang="it-IT" sz="2000" b="1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endParaRPr lang="it-IT" sz="2000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it-IT" sz="2000" dirty="0" smtClean="0">
                <a:latin typeface="Cambria" panose="02040503050406030204" pitchFamily="18" charset="0"/>
              </a:rPr>
              <a:t>Web: </a:t>
            </a:r>
            <a:r>
              <a:rPr lang="it-IT" sz="2000" b="1" dirty="0" smtClean="0">
                <a:latin typeface="Cambria" panose="02040503050406030204" pitchFamily="18" charset="0"/>
                <a:hlinkClick r:id="rId3"/>
              </a:rPr>
              <a:t>www.eurosofia.it</a:t>
            </a:r>
            <a:endParaRPr lang="it-IT" sz="2000" b="1" dirty="0" smtClean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endParaRPr lang="it-IT" sz="2000" b="1" dirty="0">
              <a:latin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endParaRPr lang="it-IT" sz="2000" b="1" i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684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6981713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La nostra offerta formativa</a:t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2015/2016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CasellaDiTesto 29"/>
          <p:cNvSpPr txBox="1"/>
          <p:nvPr/>
        </p:nvSpPr>
        <p:spPr>
          <a:xfrm>
            <a:off x="3241663" y="1230911"/>
            <a:ext cx="473978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latin typeface="Cambria" panose="02040503050406030204" pitchFamily="18" charset="0"/>
              </a:defRPr>
            </a:lvl1pPr>
          </a:lstStyle>
          <a:p>
            <a:r>
              <a:rPr lang="it-IT" dirty="0" smtClean="0"/>
              <a:t>OFFERTA FORMATIVA PER LE </a:t>
            </a:r>
            <a:r>
              <a:rPr lang="it-IT" dirty="0" smtClean="0">
                <a:solidFill>
                  <a:srgbClr val="0070C0"/>
                </a:solidFill>
              </a:rPr>
              <a:t>SCUOLE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374467" y="2239804"/>
            <a:ext cx="5437265" cy="12741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Corsi dell’Offerta formativa di Eurosofia </a:t>
            </a:r>
            <a:r>
              <a:rPr lang="it-IT" sz="1600" i="1" dirty="0" smtClean="0">
                <a:latin typeface="Cambria" panose="02040503050406030204" pitchFamily="18" charset="0"/>
              </a:rPr>
              <a:t>(</a:t>
            </a:r>
            <a:r>
              <a:rPr lang="it-IT" sz="16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9 aree</a:t>
            </a:r>
            <a:r>
              <a:rPr lang="it-IT" sz="1600" i="1" dirty="0" smtClean="0">
                <a:latin typeface="Cambria" panose="02040503050406030204" pitchFamily="18" charset="0"/>
              </a:rPr>
              <a:t>: sostegno, alfabetizzazione linguistica, arte-ambiente, sicurezza, valutazione d’istituto, didattica innovativa, diritto e legalità, didattica digitale, seminari)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374467" y="3654899"/>
            <a:ext cx="5437265" cy="683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Convenzione con l’Università Pegaso ed Eurosofia </a:t>
            </a:r>
            <a:r>
              <a:rPr lang="it-IT" sz="1600" i="1" dirty="0" smtClean="0">
                <a:latin typeface="Cambria" panose="02040503050406030204" pitchFamily="18" charset="0"/>
              </a:rPr>
              <a:t>(promo master/perfezionamenti a 400 euro </a:t>
            </a:r>
            <a:r>
              <a:rPr lang="it-IT" sz="1600" i="1" dirty="0" err="1" smtClean="0">
                <a:latin typeface="Cambria" panose="02040503050406030204" pitchFamily="18" charset="0"/>
              </a:rPr>
              <a:t>anzicchè</a:t>
            </a:r>
            <a:r>
              <a:rPr lang="it-IT" sz="1600" i="1" dirty="0" smtClean="0">
                <a:latin typeface="Cambria" panose="02040503050406030204" pitchFamily="18" charset="0"/>
              </a:rPr>
              <a:t> 500 euro)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7981450" y="1677081"/>
            <a:ext cx="2718632" cy="3606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STUDENTI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7249930" y="2239804"/>
            <a:ext cx="4077872" cy="3877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Laboratori per gli studenti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709686" y="1723211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7249930" y="2847237"/>
            <a:ext cx="4077872" cy="9787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Certificazione informatica Eipass 7 moduli </a:t>
            </a:r>
            <a:r>
              <a:rPr lang="it-IT" sz="1600" i="1" dirty="0" smtClean="0">
                <a:latin typeface="Cambria" panose="02040503050406030204" pitchFamily="18" charset="0"/>
              </a:rPr>
              <a:t>(rivolto a studenti della scuola secondaria superiore)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7249930" y="3969920"/>
            <a:ext cx="4077872" cy="683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Orientamento per gli studenti – offerta universitaria</a:t>
            </a:r>
            <a:endParaRPr lang="it-IT" sz="1600" i="1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60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6981713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La nostra offerta formativa</a:t>
            </a:r>
            <a:b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</a:br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2015/2016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sellaDiTesto 8"/>
          <p:cNvSpPr txBox="1"/>
          <p:nvPr/>
        </p:nvSpPr>
        <p:spPr>
          <a:xfrm>
            <a:off x="5218007" y="3117610"/>
            <a:ext cx="6088280" cy="683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Certificazione  informatica</a:t>
            </a:r>
            <a:r>
              <a:rPr lang="it-IT" sz="1600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it-IT" sz="16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(Eipass Teacher, </a:t>
            </a:r>
            <a:r>
              <a:rPr lang="it-IT" sz="1600" b="1" i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Lim</a:t>
            </a:r>
            <a:r>
              <a:rPr lang="it-IT" sz="16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, ATA, Eipass 7 moduli)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196313" y="1752569"/>
            <a:ext cx="6109974" cy="683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Offerta universitaria (Master, Perfezionamenti, Alta formazione, Lauree</a:t>
            </a:r>
            <a:r>
              <a:rPr lang="it-IT" sz="1600" b="1" i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it-IT" sz="1600" b="1" i="1" dirty="0" smtClean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218006" y="2607186"/>
            <a:ext cx="6088281" cy="3877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Certificazione linguistica (livello da A1 a C2)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91993" y="1851978"/>
            <a:ext cx="407552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ambria" panose="02040503050406030204" pitchFamily="18" charset="0"/>
              </a:rPr>
              <a:t>FORMAZIONE IN CONVENZIONE CON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UNIVERSITA’ TELEMATICA PEGASO</a:t>
            </a:r>
            <a:endParaRPr lang="it-IT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491993" y="2974751"/>
            <a:ext cx="407552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latin typeface="Cambria" panose="02040503050406030204" pitchFamily="18" charset="0"/>
              </a:defRPr>
            </a:lvl1pPr>
          </a:lstStyle>
          <a:p>
            <a:r>
              <a:rPr lang="it-IT" dirty="0"/>
              <a:t>FORMAZIONE IN CONVENZIONE CON</a:t>
            </a:r>
          </a:p>
          <a:p>
            <a:r>
              <a:rPr lang="it-IT" dirty="0">
                <a:solidFill>
                  <a:srgbClr val="FF0000"/>
                </a:solidFill>
              </a:rPr>
              <a:t>CERTIPASS</a:t>
            </a:r>
          </a:p>
        </p:txBody>
      </p:sp>
      <p:cxnSp>
        <p:nvCxnSpPr>
          <p:cNvPr id="8" name="Connettore 2 7"/>
          <p:cNvCxnSpPr>
            <a:stCxn id="5" idx="3"/>
            <a:endCxn id="10" idx="1"/>
          </p:cNvCxnSpPr>
          <p:nvPr/>
        </p:nvCxnSpPr>
        <p:spPr>
          <a:xfrm flipV="1">
            <a:off x="4567518" y="2094201"/>
            <a:ext cx="628795" cy="80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5" idx="3"/>
            <a:endCxn id="11" idx="1"/>
          </p:cNvCxnSpPr>
          <p:nvPr/>
        </p:nvCxnSpPr>
        <p:spPr>
          <a:xfrm>
            <a:off x="4567518" y="2175144"/>
            <a:ext cx="650488" cy="6259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endCxn id="9" idx="1"/>
          </p:cNvCxnSpPr>
          <p:nvPr/>
        </p:nvCxnSpPr>
        <p:spPr>
          <a:xfrm>
            <a:off x="4567518" y="3297916"/>
            <a:ext cx="650489" cy="1613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491992" y="4224962"/>
            <a:ext cx="40755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latin typeface="Cambria" panose="02040503050406030204" pitchFamily="18" charset="0"/>
              </a:defRPr>
            </a:lvl1pPr>
          </a:lstStyle>
          <a:p>
            <a:r>
              <a:rPr lang="it-IT" dirty="0"/>
              <a:t>OFFERTA FORMATIVA DI </a:t>
            </a:r>
            <a:r>
              <a:rPr lang="it-IT" dirty="0">
                <a:solidFill>
                  <a:srgbClr val="002060"/>
                </a:solidFill>
              </a:rPr>
              <a:t>EUROSOFIA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2872292" y="1230911"/>
            <a:ext cx="585233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latin typeface="Cambria" panose="02040503050406030204" pitchFamily="18" charset="0"/>
              </a:defRPr>
            </a:lvl1pPr>
          </a:lstStyle>
          <a:p>
            <a:r>
              <a:rPr lang="it-IT" dirty="0" smtClean="0"/>
              <a:t>OFFERTA FORMATIVA PER IL </a:t>
            </a:r>
            <a:r>
              <a:rPr lang="it-IT" dirty="0" smtClean="0">
                <a:solidFill>
                  <a:srgbClr val="0070C0"/>
                </a:solidFill>
              </a:rPr>
              <a:t>PERSONALE SCOLASTICO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5239429" y="4093077"/>
            <a:ext cx="6066858" cy="12741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Corsi dell’Offerta formativa di Eurosofia </a:t>
            </a:r>
            <a:r>
              <a:rPr lang="it-IT" sz="1600" i="1" dirty="0" smtClean="0">
                <a:latin typeface="Cambria" panose="02040503050406030204" pitchFamily="18" charset="0"/>
              </a:rPr>
              <a:t>(</a:t>
            </a:r>
            <a:r>
              <a:rPr lang="it-IT" sz="16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9 aree</a:t>
            </a:r>
            <a:r>
              <a:rPr lang="it-IT" sz="1600" i="1" dirty="0" smtClean="0">
                <a:latin typeface="Cambria" panose="02040503050406030204" pitchFamily="18" charset="0"/>
              </a:rPr>
              <a:t>: sostegno, alfabetizzazione linguistica, arte-ambiente, sicurezza, valutazione d’istituto, didattica innovativa, diritto e legalità, didattica digitale, seminari)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5239429" y="5453906"/>
            <a:ext cx="6066858" cy="3877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Area preparazione ai concorsi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5239429" y="5911666"/>
            <a:ext cx="6066858" cy="3877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b="1" i="1" dirty="0" smtClean="0">
                <a:latin typeface="Cambria" panose="02040503050406030204" pitchFamily="18" charset="0"/>
              </a:rPr>
              <a:t>Area orientamento docenti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35" y="5065021"/>
            <a:ext cx="1737364" cy="12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6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286701"/>
              </p:ext>
            </p:extLst>
          </p:nvPr>
        </p:nvGraphicFramePr>
        <p:xfrm>
          <a:off x="623624" y="2182708"/>
          <a:ext cx="10908574" cy="3919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20344">
                <a:tc rowSpan="2"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Diversamente educatori. Strategie ABA/VB per un insegnamento efficace (livello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 e II)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32 ore in presenza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 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2453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DSA: disturbi specifici di apprendimento ed inclusione sociale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84632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BES / DSA  per una scuola di qualità per tutti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Alfabetizzazione motoria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Musicoterapia a scuola: integrazione scolastica e sociale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Dislessia: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diagnosi precoce  e correttivi didattici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SOSTEGNO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1067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656435"/>
              </p:ext>
            </p:extLst>
          </p:nvPr>
        </p:nvGraphicFramePr>
        <p:xfrm>
          <a:off x="612866" y="1946040"/>
          <a:ext cx="10908574" cy="2329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17351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37993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nuove competenze digitali: innovazione didattica e metodologia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86095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LIM e concetti di base dell’ITC per una didattica digitale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3923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Digitalizzazione, privacy ed utilizzo dei dati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olo 1"/>
          <p:cNvSpPr txBox="1">
            <a:spLocks/>
          </p:cNvSpPr>
          <p:nvPr/>
        </p:nvSpPr>
        <p:spPr>
          <a:xfrm>
            <a:off x="2340378" y="1472475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DIDATTICA DIGITALE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2750962" y="4312962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VALUTAZIONE D’ISTITUTO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604799"/>
              </p:ext>
            </p:extLst>
          </p:nvPr>
        </p:nvGraphicFramePr>
        <p:xfrm>
          <a:off x="666656" y="4740184"/>
          <a:ext cx="10908574" cy="1912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1576848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Le nuove competenze digitali: innovazione didattica e metodologia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66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2340378" y="1578728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ALFABETIZZAZIONE LINGUISTICA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81569"/>
              </p:ext>
            </p:extLst>
          </p:nvPr>
        </p:nvGraphicFramePr>
        <p:xfrm>
          <a:off x="440746" y="2004157"/>
          <a:ext cx="10908574" cy="1912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910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Alfabetizzazione linguistica: lingua inglese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Insegnamento e apprendimento dell’italiano per stranieri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>
          <a:xfrm>
            <a:off x="2340378" y="4183872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ARTE-AMBIENTE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47744"/>
              </p:ext>
            </p:extLst>
          </p:nvPr>
        </p:nvGraphicFramePr>
        <p:xfrm>
          <a:off x="474812" y="4598541"/>
          <a:ext cx="10908574" cy="1912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2119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Alfabetizzazione artistica: studenti e laboratorio teatrale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83646">
                <a:tc>
                  <a:txBody>
                    <a:bodyPr/>
                    <a:lstStyle/>
                    <a:p>
                      <a:pPr lvl="0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Sostenibilità ambientale e sociale: sviluppare comportamenti responsabili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8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315" y="146410"/>
            <a:ext cx="8380207" cy="114450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offerta formativa 2015/2016 per le scuole</a:t>
            </a:r>
            <a:endParaRPr lang="it-IT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Immagine 5" descr="http://www.eurosofia.it/pluginfile.php/17/mod_label/intro/eurosofia-trasparente-web-min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" y="139891"/>
            <a:ext cx="1224136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4141375" y="1084677"/>
            <a:ext cx="2531977" cy="387798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600" i="1" dirty="0" smtClean="0">
                <a:latin typeface="Cambria" panose="02040503050406030204" pitchFamily="18" charset="0"/>
              </a:rPr>
              <a:t>PERSONALE SCOLASTICO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2471263" y="1568440"/>
            <a:ext cx="6133970" cy="572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>
                <a:latin typeface="Cambria" panose="02040503050406030204" pitchFamily="18" charset="0"/>
                <a:cs typeface="Aharoni" panose="02010803020104030203" pitchFamily="2" charset="-79"/>
              </a:rPr>
              <a:t>AREA DIRITTO E LEGALITA’</a:t>
            </a:r>
            <a:endParaRPr lang="it-IT" sz="2000" b="1" dirty="0">
              <a:latin typeface="Cambria" panose="02040503050406030204" pitchFamily="18" charset="0"/>
              <a:cs typeface="Aharoni" panose="02010803020104030203" pitchFamily="2" charset="-79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650020"/>
              </p:ext>
            </p:extLst>
          </p:nvPr>
        </p:nvGraphicFramePr>
        <p:xfrm>
          <a:off x="698930" y="2030462"/>
          <a:ext cx="10908574" cy="2831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53"/>
                <a:gridCol w="1647762"/>
                <a:gridCol w="2132398"/>
                <a:gridCol w="991894"/>
                <a:gridCol w="1065007"/>
                <a:gridCol w="2474260"/>
              </a:tblGrid>
              <a:tr h="32725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Corso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Durata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Modalità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Costo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Scadenza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NOTE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514575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Educazione alla legalità e cittadinanza attiva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25 ore e-learning +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incontri in presenza di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4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oppure 8 oppure 12 ore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E-learning con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piattaforma Eurosofia +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 incontri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presenza 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(minimo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15 iscritti) 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€ 1.200,00 per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un gruppo di 15-20 docenti</a:t>
                      </a:r>
                    </a:p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Iscrizioni sempre aperte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Il numero minimo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di iscritti per avviare un corso è di 15 docenti.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Per gruppi con un numero di iscritti maggiore il costo sarà proporzionalmente concordato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97586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nuovi scenari del diritto e dell’economia mondiale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26142">
                <a:tc>
                  <a:txBody>
                    <a:bodyPr/>
                    <a:lstStyle/>
                    <a:p>
                      <a:pPr lvl="0"/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Pedofilia e social </a:t>
                      </a:r>
                      <a:r>
                        <a:rPr lang="it-IT" sz="1400" dirty="0" err="1" smtClean="0">
                          <a:latin typeface="Cambria" panose="02040503050406030204" pitchFamily="18" charset="0"/>
                        </a:rPr>
                        <a:t>nertwork</a:t>
                      </a: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: tecniche pedagogiche e difesa dei pericoli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in rete</a:t>
                      </a:r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73689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Cambria" panose="02040503050406030204" pitchFamily="18" charset="0"/>
                        </a:rPr>
                        <a:t>Educazione finanziaria e previdenziale</a:t>
                      </a:r>
                      <a:r>
                        <a:rPr lang="it-IT" sz="1400" baseline="0" dirty="0" smtClean="0">
                          <a:latin typeface="Cambria" panose="02040503050406030204" pitchFamily="18" charset="0"/>
                        </a:rPr>
                        <a:t> per il personale scolastico</a:t>
                      </a: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 smtClean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oli">
  <a:themeElements>
    <a:clrScheme name="Angoli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ol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o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2867</TotalTime>
  <Words>4153</Words>
  <Application>Microsoft Office PowerPoint</Application>
  <PresentationFormat>Widescreen</PresentationFormat>
  <Paragraphs>850</Paragraphs>
  <Slides>35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5" baseType="lpstr">
      <vt:lpstr>Aharoni</vt:lpstr>
      <vt:lpstr>AngsanaUPC</vt:lpstr>
      <vt:lpstr>Arial</vt:lpstr>
      <vt:lpstr>Calibri</vt:lpstr>
      <vt:lpstr>Cambria</vt:lpstr>
      <vt:lpstr>Franklin Gothic Book</vt:lpstr>
      <vt:lpstr>Franklin Gothic Medium</vt:lpstr>
      <vt:lpstr>Tunga</vt:lpstr>
      <vt:lpstr>Wingdings</vt:lpstr>
      <vt:lpstr>Angoli</vt:lpstr>
      <vt:lpstr>Presentazione standard di PowerPoint</vt:lpstr>
      <vt:lpstr>  BONUS PER LA FORMAZIONE  </vt:lpstr>
      <vt:lpstr>Presentazione standard di PowerPoint</vt:lpstr>
      <vt:lpstr>La nostra offerta formativa 2015/2016</vt:lpstr>
      <vt:lpstr>La nostra offerta formativa 2015/2016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le scuole</vt:lpstr>
      <vt:lpstr>offerta formativa 2015/2016 per IL PERSONALE SCOLASTICO</vt:lpstr>
      <vt:lpstr>offerta formativa 2015/2016 per IL PERSONALE SCOLASTICO</vt:lpstr>
      <vt:lpstr>offerta formativa 2015/2016 per IL PERSONALE SCOLASTICO</vt:lpstr>
      <vt:lpstr>offerta formativa 2015/2016 per PERSONALE SCOLASTICO</vt:lpstr>
      <vt:lpstr>offerta formativa 2015/2016 PER IL PERSONALE SCOLASTICO</vt:lpstr>
      <vt:lpstr>offerta formativa 2015/2016 per PERSONALE SCOLASTICO</vt:lpstr>
      <vt:lpstr>offerta formativa 2015/2016 per PERSONALE SCOLASTICO  AREA PREPARAZIONE AI CONCORSI</vt:lpstr>
      <vt:lpstr>offerta formativa 2015/2016 per PERSONALE SCOLASTICO  CERTIFICAZIONE INFORMATICA  IN CONVENZIONE CON CERTIPASS</vt:lpstr>
      <vt:lpstr>offerta formativa 2015/2016 per PERSONALE SCOLASTICO  CERTIFICAZIONE LINGUISTICA  IN CONVENZIONE CON UNIVERSITA’ TELEMATICA PEGASO</vt:lpstr>
      <vt:lpstr>offerta formativa 2015/2016 per IL PERSONALE SCOLASTICO</vt:lpstr>
      <vt:lpstr>AREA SCUOLA - FORMAZIONE UNIVERSITARIA IN CONVENZIONE CON UNIVERSITA’ TELEMATICA PEGASO  CONVENZIONE AGEVOLATA A 400 euro Riservata alle istituzioni scolastiche </vt:lpstr>
      <vt:lpstr>Presentazione standard di PowerPoint</vt:lpstr>
      <vt:lpstr>AREA SCUOLA - FORMAZIONE UNIVERSITARIA IN CONVENZIONE CON UNIVERSITA’ TELEMATICA PEGASO  CONVENZIONE AGEVOLATA A 400 euro Riservata alle istituzioni scolastiche </vt:lpstr>
      <vt:lpstr>FORMAZIONE IN CONVENZIONE CON UNIVERSITA’ TELEMATICA PEGASO OFFERTA UNIVERSITARIA – AREA SCUOLA</vt:lpstr>
      <vt:lpstr>FORMAZIONE IN CONVENZIONE CON UNIVERSITA’ TELEMATICA PEGASO OFFERTA UNIVERSITARIA – LAUREE  Promo neo-diplomati retta euro 1.000</vt:lpstr>
      <vt:lpstr>FORMAZIONE EUROSOFIA  AREA ORIENTAMENTO DOCENTI</vt:lpstr>
      <vt:lpstr>   ATTIVITA’ FORMATIVE PREVISTE   </vt:lpstr>
      <vt:lpstr>GUIDA ALLA VALUTAZIONE DEI TITOLI</vt:lpstr>
      <vt:lpstr>Presentazione standard di PowerPoint</vt:lpstr>
      <vt:lpstr>CONTATTI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Claudio La Mantia</dc:creator>
  <cp:lastModifiedBy>Cristina Ferrara</cp:lastModifiedBy>
  <cp:revision>260</cp:revision>
  <cp:lastPrinted>2015-11-09T10:09:59Z</cp:lastPrinted>
  <dcterms:created xsi:type="dcterms:W3CDTF">2015-05-26T14:10:54Z</dcterms:created>
  <dcterms:modified xsi:type="dcterms:W3CDTF">2015-11-10T16:05:52Z</dcterms:modified>
</cp:coreProperties>
</file>